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  <p:sldMasterId id="2147483670" r:id="rId3"/>
  </p:sldMasterIdLst>
  <p:notesMasterIdLst>
    <p:notesMasterId r:id="rId62"/>
  </p:notesMasterIdLst>
  <p:handoutMasterIdLst>
    <p:handoutMasterId r:id="rId63"/>
  </p:handoutMasterIdLst>
  <p:sldIdLst>
    <p:sldId id="266" r:id="rId4"/>
    <p:sldId id="371" r:id="rId5"/>
    <p:sldId id="436" r:id="rId6"/>
    <p:sldId id="437" r:id="rId7"/>
    <p:sldId id="438" r:id="rId8"/>
    <p:sldId id="439" r:id="rId9"/>
    <p:sldId id="440" r:id="rId10"/>
    <p:sldId id="441" r:id="rId11"/>
    <p:sldId id="442" r:id="rId12"/>
    <p:sldId id="443" r:id="rId13"/>
    <p:sldId id="444" r:id="rId14"/>
    <p:sldId id="445" r:id="rId15"/>
    <p:sldId id="446" r:id="rId16"/>
    <p:sldId id="447" r:id="rId17"/>
    <p:sldId id="448" r:id="rId18"/>
    <p:sldId id="449" r:id="rId19"/>
    <p:sldId id="450" r:id="rId20"/>
    <p:sldId id="451" r:id="rId21"/>
    <p:sldId id="452" r:id="rId22"/>
    <p:sldId id="453" r:id="rId23"/>
    <p:sldId id="454" r:id="rId24"/>
    <p:sldId id="455" r:id="rId25"/>
    <p:sldId id="456" r:id="rId26"/>
    <p:sldId id="457" r:id="rId27"/>
    <p:sldId id="458" r:id="rId28"/>
    <p:sldId id="459" r:id="rId29"/>
    <p:sldId id="460" r:id="rId30"/>
    <p:sldId id="461" r:id="rId31"/>
    <p:sldId id="462" r:id="rId32"/>
    <p:sldId id="463" r:id="rId33"/>
    <p:sldId id="464" r:id="rId34"/>
    <p:sldId id="465" r:id="rId35"/>
    <p:sldId id="466" r:id="rId36"/>
    <p:sldId id="467" r:id="rId37"/>
    <p:sldId id="475" r:id="rId38"/>
    <p:sldId id="476" r:id="rId39"/>
    <p:sldId id="468" r:id="rId40"/>
    <p:sldId id="469" r:id="rId41"/>
    <p:sldId id="473" r:id="rId42"/>
    <p:sldId id="474" r:id="rId43"/>
    <p:sldId id="470" r:id="rId44"/>
    <p:sldId id="471" r:id="rId45"/>
    <p:sldId id="472" r:id="rId46"/>
    <p:sldId id="477" r:id="rId47"/>
    <p:sldId id="478" r:id="rId48"/>
    <p:sldId id="479" r:id="rId49"/>
    <p:sldId id="480" r:id="rId50"/>
    <p:sldId id="481" r:id="rId51"/>
    <p:sldId id="482" r:id="rId52"/>
    <p:sldId id="483" r:id="rId53"/>
    <p:sldId id="484" r:id="rId54"/>
    <p:sldId id="485" r:id="rId55"/>
    <p:sldId id="487" r:id="rId56"/>
    <p:sldId id="488" r:id="rId57"/>
    <p:sldId id="491" r:id="rId58"/>
    <p:sldId id="435" r:id="rId59"/>
    <p:sldId id="492" r:id="rId60"/>
    <p:sldId id="493" r:id="rId6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567BE6-4E2E-2A45-BD72-59F9659A3211}">
          <p14:sldIdLst>
            <p14:sldId id="266"/>
            <p14:sldId id="371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75"/>
            <p14:sldId id="476"/>
            <p14:sldId id="468"/>
            <p14:sldId id="469"/>
            <p14:sldId id="473"/>
            <p14:sldId id="474"/>
            <p14:sldId id="470"/>
            <p14:sldId id="471"/>
            <p14:sldId id="472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7"/>
            <p14:sldId id="488"/>
            <p14:sldId id="491"/>
            <p14:sldId id="435"/>
            <p14:sldId id="492"/>
            <p14:sldId id="4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2B5"/>
    <a:srgbClr val="5F6C7E"/>
    <a:srgbClr val="FFFFFF"/>
    <a:srgbClr val="5F6C7D"/>
    <a:srgbClr val="4D586B"/>
    <a:srgbClr val="BB4646"/>
    <a:srgbClr val="02A2B5"/>
    <a:srgbClr val="4687AC"/>
    <a:srgbClr val="6A99A8"/>
    <a:srgbClr val="407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 autoAdjust="0"/>
    <p:restoredTop sz="85340" autoAdjust="0"/>
  </p:normalViewPr>
  <p:slideViewPr>
    <p:cSldViewPr snapToGrid="0" snapToObjects="1">
      <p:cViewPr>
        <p:scale>
          <a:sx n="130" d="100"/>
          <a:sy n="130" d="100"/>
        </p:scale>
        <p:origin x="480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35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handoutMaster" Target="handoutMasters/handout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68" Type="http://schemas.microsoft.com/office/2015/10/relationships/revisionInfo" Target="revisionInfo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FD447-ACB1-BC49-B8EF-23729E0A333F}" type="datetimeFigureOut">
              <a:rPr lang="en-US" smtClean="0"/>
              <a:t>5/4/17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598F-7A46-204A-ADDD-A1229C86B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6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81E7F-E132-6445-AEED-102945CD4C20}" type="datetimeFigureOut">
              <a:rPr lang="en-US" smtClean="0"/>
              <a:t>5/4/17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1F886-8654-8C47-A174-271FD89A8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9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last lesson, we motivated and formulated the mathematical problem of linear regression.</a:t>
            </a:r>
          </a:p>
          <a:p>
            <a:endParaRPr lang="en-US" dirty="0"/>
          </a:p>
          <a:p>
            <a:r>
              <a:rPr lang="en-US" dirty="0"/>
              <a:t>In this lesson, let’s figure out what we need to do computational to fit the parameters of a linear model.</a:t>
            </a:r>
          </a:p>
          <a:p>
            <a:endParaRPr lang="en-US" dirty="0"/>
          </a:p>
          <a:p>
            <a:r>
              <a:rPr lang="en-US" dirty="0"/>
              <a:t>We’ll start with the single-response, single-predictor model, and consider the multiple-predictor case in the next lesson.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11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build your intuition, let’s start with a simpler function, f(x).</a:t>
            </a:r>
          </a:p>
          <a:p>
            <a:endParaRPr lang="en-US" dirty="0"/>
          </a:p>
          <a:p>
            <a:r>
              <a:rPr lang="en-US" dirty="0"/>
              <a:t>And let’s say it’s quadratic in x.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86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is, a times x squared plus b times x plus 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94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choose some values for these coefficients, like a equals ¼, b equals ¾, and c=25/16.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30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the function is parabola, like this one.</a:t>
            </a:r>
          </a:p>
          <a:p>
            <a:endParaRPr lang="en-US" dirty="0"/>
          </a:p>
          <a:p>
            <a:r>
              <a:rPr lang="en-US" dirty="0"/>
              <a:t>So how would you find its extreme points, that is, the locations of its minimum or maximum values?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28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from calculus 101 that you’d start by computing the function’s first derivative.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0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case, that’s 2 times a times x plus 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83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an extreme point, x-star, the first derivative is identically zero.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09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Solving for x-star, you’d get this result: minus b divided by 2 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723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that’s the point x-star equals minus 1.5.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734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Technically speaking, you also need to analyze the second derivative to determine if an extreme point is indeed a minimum value, a maximum value, or a saddle point.</a:t>
            </a:r>
          </a:p>
          <a:p>
            <a:endParaRPr lang="en-US" dirty="0"/>
          </a:p>
          <a:p>
            <a:r>
              <a:rPr lang="en-US" dirty="0"/>
              <a:t>Let’s gloss over that detail for the moment.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01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the setup: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97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return to the original problem, which was minimizing the sum-of-squared residuals.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40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residual r-eye is, you’ll recall, the predicted response y-eye-hat minus the observed response y-eye.</a:t>
            </a:r>
          </a:p>
          <a:p>
            <a:endParaRPr lang="en-US" dirty="0"/>
          </a:p>
          <a:p>
            <a:r>
              <a:rPr lang="en-US" dirty="0"/>
              <a:t>The predicted response comes from the model, so substitute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251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that’s alpha times x-eye plus beta.</a:t>
            </a:r>
          </a:p>
          <a:p>
            <a:endParaRPr lang="en-US" dirty="0"/>
          </a:p>
          <a:p>
            <a:r>
              <a:rPr lang="en-US" dirty="0"/>
              <a:t>Now we want to choose alpha and beta to minimize this sum.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862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function we want to minimize, or the *objective function*, is f of alpha and beta.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6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minimize a multivariate function like this one, you need to consider the partial first-derivatives of the function with respect to each variable.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315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compute that just like an ordinary derivative, treating all other variables as constants.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190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start with alpha.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725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get two times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70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the quantity alpha times x-eye plus beta minus y-eye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747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times x-eye.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92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you are given a single-predictor, single-response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436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rewrite that a little, distributing the x-eye.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51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result.</a:t>
            </a:r>
          </a:p>
          <a:p>
            <a:endParaRPr lang="en-US" dirty="0"/>
          </a:p>
          <a:p>
            <a:r>
              <a:rPr lang="en-US" dirty="0"/>
              <a:t>Let’s simplify this formula further.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458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stack the predictor values into a column vector, x, and do the same thing for the responses, 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79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let “u” be a vector of all ones.</a:t>
            </a:r>
          </a:p>
          <a:p>
            <a:endParaRPr lang="en-US" dirty="0"/>
          </a:p>
          <a:p>
            <a:r>
              <a:rPr lang="en-US" dirty="0"/>
              <a:t>Then the sum simplifies to the following: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568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times alpha times x-transpose-x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012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plus two times beta times u-transpose-x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472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minus two times u-transpose-y.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98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repeat the same exercise for the partial first-derivative with respect to beta.</a:t>
            </a:r>
          </a:p>
          <a:p>
            <a:endParaRPr lang="en-US" dirty="0"/>
          </a:p>
          <a:p>
            <a:r>
              <a:rPr lang="en-US" dirty="0"/>
              <a:t>You should get the following: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339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times alpha times u-transpose x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065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plus two times m times beta – and recall that “m” is the number of data points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02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let’s say you also think a line is a good mathematical model for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340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and finally, minus two times u-transpose-y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324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recall what happens at the extreme points.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404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derivatives must be zero.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368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system of two equations in two unknowns.</a:t>
            </a:r>
          </a:p>
          <a:p>
            <a:endParaRPr lang="en-US" dirty="0"/>
          </a:p>
          <a:p>
            <a:r>
              <a:rPr lang="en-US" dirty="0"/>
              <a:t>Solving them, you’ll find: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796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beta-star equals one over m times u-transpose times the quantity y minus alpha-star x …</a:t>
            </a:r>
          </a:p>
          <a:p>
            <a:endParaRPr lang="en-US" dirty="0"/>
          </a:p>
          <a:p>
            <a:r>
              <a:rPr lang="en-US" dirty="0"/>
              <a:t>And for alpha-star: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880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 ratio.</a:t>
            </a:r>
          </a:p>
          <a:p>
            <a:endParaRPr lang="en-US" dirty="0"/>
          </a:p>
          <a:p>
            <a:r>
              <a:rPr lang="en-US" dirty="0"/>
              <a:t>The numerator is x-transpose y minus one over m times u-transpose-x times u-transpose-y.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3111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denominator is x-transpose-x minus one-over-m times u-transpose-x, squared.</a:t>
            </a:r>
          </a:p>
          <a:p>
            <a:endParaRPr lang="en-US" dirty="0"/>
          </a:p>
          <a:p>
            <a:r>
              <a:rPr lang="en-US" dirty="0"/>
              <a:t>As a sanity check, let’s go back to the sample data from the previous lesson and see what the fit produces.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999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this dataset from a earlier lesson.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050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consider a Python function to fit a model to this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270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should take a moment to verify that it implements the formulas you just derived.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44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each point, x-eye, y-eye, this model generates a prediction, y-eye-hat.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9772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instance, recall the formula to compute alpha star.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016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numerator maps to this first statement.t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286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X-transpose-y appears in the code as x dot 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500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Returning to the notebook, let’s run the next code cell, which performs the fit and prints the coefficients.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008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here is the result.</a:t>
            </a:r>
          </a:p>
          <a:p>
            <a:endParaRPr lang="en-US" dirty="0"/>
          </a:p>
          <a:p>
            <a:r>
              <a:rPr lang="en-US" dirty="0"/>
              <a:t>Now there’s another code cell below, which will add a line for this model to the original scatter plot.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505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you can see that it’s a pretty reasonable fit!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971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that was easy!</a:t>
            </a:r>
          </a:p>
          <a:p>
            <a:endParaRPr lang="en-US" dirty="0"/>
          </a:p>
          <a:p>
            <a:r>
              <a:rPr lang="en-US" dirty="0"/>
              <a:t>Let’s quickly recap what you just did.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037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started with the linear regression problem, which in turn was formulated as an mathematical optimization problem.</a:t>
            </a:r>
          </a:p>
          <a:p>
            <a:endParaRPr lang="en-US" dirty="0"/>
          </a:p>
          <a:p>
            <a:r>
              <a:rPr lang="en-US" dirty="0"/>
              <a:t>Namely, to find the model parameters that minimize the sum-of-squared residuals.</a:t>
            </a:r>
          </a:p>
          <a:p>
            <a:endParaRPr lang="en-US" dirty="0"/>
          </a:p>
          <a:p>
            <a:r>
              <a:rPr lang="en-US" dirty="0"/>
              <a:t>With a little calculus and algebra, you were able to derive deterministic formulas for those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323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what you’ve done so far is limited to the case of a single predictor.</a:t>
            </a:r>
          </a:p>
          <a:p>
            <a:endParaRPr lang="en-US" dirty="0"/>
          </a:p>
          <a:p>
            <a:r>
              <a:rPr lang="en-US" dirty="0"/>
              <a:t>So when you are return, we’ll extend the formulation so far to handle multiple predictors, which is the multiple linear </a:t>
            </a:r>
            <a:r>
              <a:rPr lang="en-US"/>
              <a:t>regression problem.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20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consider the difference between the prediction, y-eye-hat, and the observation, y-eye.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86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call that difference the residual at x-eye.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98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then said our computational task was to minimize some function of this difference, such as the sum-of-squared residuals over all points.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75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turn our attention to this computational problem.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6121165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5672951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5095759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4888796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4305091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4794723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33538" y="1110075"/>
            <a:ext cx="3595277" cy="3612444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828815" y="1110075"/>
            <a:ext cx="4948296" cy="3612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8481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093392"/>
            <a:ext cx="8110832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88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3628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4611277" cy="3473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6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4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96867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8256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104932"/>
            <a:ext cx="4213956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2148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8595313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8576502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8595315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8604722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8143760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8595316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5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562392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158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8280166" cy="351991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4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2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280166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723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7" y="1268453"/>
            <a:ext cx="8449503" cy="32861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 </a:t>
            </a:r>
          </a:p>
          <a:p>
            <a:r>
              <a:rPr lang="en-US" sz="1800" dirty="0"/>
              <a:t>of the printing and typesetting industry. </a:t>
            </a:r>
            <a:r>
              <a:rPr lang="en-US" sz="1800" dirty="0" err="1"/>
              <a:t>Lorem</a:t>
            </a:r>
            <a:r>
              <a:rPr lang="en-US" sz="1800" dirty="0"/>
              <a:t> </a:t>
            </a:r>
            <a:r>
              <a:rPr lang="en-US" sz="1800" dirty="0" err="1"/>
              <a:t>Ipsum</a:t>
            </a:r>
            <a:r>
              <a:rPr lang="en-US" sz="1800" dirty="0"/>
              <a:t> has been the industry's standard dummy text ever since the 1500s, when an unknown printer took a galley of type and scrambled it to make a type specimen book. 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449503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Relationship Id="rId3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68" r:id="rId3"/>
    <p:sldLayoutId id="2147483660" r:id="rId4"/>
    <p:sldLayoutId id="2147483669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793747"/>
            <a:ext cx="613954" cy="2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5" r:id="rId4"/>
    <p:sldLayoutId id="2147483672" r:id="rId5"/>
    <p:sldLayoutId id="2147483666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67" y="262218"/>
            <a:ext cx="5691763" cy="71284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Introduction to Computing for Data Analysis</a:t>
            </a:r>
            <a:endParaRPr lang="en-US" b="0" dirty="0">
              <a:latin typeface="Vitesse Bold"/>
              <a:cs typeface="Vitesse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667" y="1710026"/>
            <a:ext cx="5279783" cy="542236"/>
          </a:xfrm>
        </p:spPr>
        <p:txBody>
          <a:bodyPr/>
          <a:lstStyle/>
          <a:p>
            <a:r>
              <a:rPr lang="en-US" sz="2600" dirty="0"/>
              <a:t>Linear regression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668" y="3125353"/>
            <a:ext cx="4305091" cy="432669"/>
          </a:xfrm>
        </p:spPr>
        <p:txBody>
          <a:bodyPr anchor="ctr"/>
          <a:lstStyle/>
          <a:p>
            <a:endParaRPr lang="en-US" dirty="0"/>
          </a:p>
          <a:p>
            <a:r>
              <a:rPr lang="en-US" dirty="0"/>
              <a:t>Richard </a:t>
            </a:r>
            <a:r>
              <a:rPr lang="en-US" dirty="0" err="1"/>
              <a:t>Vuduc</a:t>
            </a:r>
            <a:r>
              <a:rPr lang="en-US" dirty="0"/>
              <a:t>, Ph.D.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6668" y="3503332"/>
            <a:ext cx="4305091" cy="254281"/>
          </a:xfrm>
        </p:spPr>
        <p:txBody>
          <a:bodyPr/>
          <a:lstStyle/>
          <a:p>
            <a:r>
              <a:rPr lang="en-US" dirty="0"/>
              <a:t>Associate Professor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16668" y="4337351"/>
            <a:ext cx="4305091" cy="681037"/>
          </a:xfrm>
        </p:spPr>
        <p:txBody>
          <a:bodyPr/>
          <a:lstStyle/>
          <a:p>
            <a:r>
              <a:rPr lang="en-US" dirty="0"/>
              <a:t>Minimizing the residual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7250" y="3736711"/>
            <a:ext cx="4305091" cy="322253"/>
          </a:xfrm>
        </p:spPr>
        <p:txBody>
          <a:bodyPr/>
          <a:lstStyle/>
          <a:p>
            <a:r>
              <a:rPr lang="en-US" dirty="0"/>
              <a:t>School of Computational Science and Engineering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5490" y="580794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615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2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6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3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9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4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2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4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2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4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2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0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4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9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2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2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1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1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9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9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1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5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1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5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6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8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5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7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7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3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5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9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5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7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9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2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9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1505" t="5379" r="13654"/>
          <a:stretch/>
        </p:blipFill>
        <p:spPr>
          <a:xfrm>
            <a:off x="1052051" y="173736"/>
            <a:ext cx="6843251" cy="486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7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06" t="5487" r="13655"/>
          <a:stretch/>
        </p:blipFill>
        <p:spPr>
          <a:xfrm>
            <a:off x="1052051" y="173736"/>
            <a:ext cx="6843251" cy="48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9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06" t="5487" r="13655"/>
          <a:stretch/>
        </p:blipFill>
        <p:spPr>
          <a:xfrm>
            <a:off x="1052051" y="173736"/>
            <a:ext cx="6843251" cy="48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6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3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06" t="5487" r="13657"/>
          <a:stretch/>
        </p:blipFill>
        <p:spPr>
          <a:xfrm>
            <a:off x="1052052" y="174980"/>
            <a:ext cx="6843251" cy="48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2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06" t="5487" r="13656"/>
          <a:stretch/>
        </p:blipFill>
        <p:spPr>
          <a:xfrm>
            <a:off x="1052052" y="173736"/>
            <a:ext cx="6843251" cy="48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4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06" t="5487" r="13655"/>
          <a:stretch/>
        </p:blipFill>
        <p:spPr>
          <a:xfrm>
            <a:off x="1052052" y="173736"/>
            <a:ext cx="6843251" cy="48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2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06" t="5487" r="13656"/>
          <a:stretch/>
        </p:blipFill>
        <p:spPr>
          <a:xfrm>
            <a:off x="1052052" y="173736"/>
            <a:ext cx="6843251" cy="48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1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06" t="5487" r="13656"/>
          <a:stretch/>
        </p:blipFill>
        <p:spPr>
          <a:xfrm>
            <a:off x="1052052" y="173736"/>
            <a:ext cx="6843251" cy="48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7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506" t="5377" r="13656"/>
          <a:stretch/>
        </p:blipFill>
        <p:spPr>
          <a:xfrm>
            <a:off x="1052052" y="173736"/>
            <a:ext cx="6843251" cy="486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743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39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123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0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1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8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6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lf Page Slas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algn="l">
          <a:lnSpc>
            <a:spcPts val="1200"/>
          </a:lnSpc>
          <a:defRPr sz="1200" dirty="0" smtClean="0">
            <a:solidFill>
              <a:srgbClr val="000000"/>
            </a:solidFill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Full Page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ead Sho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3142</TotalTime>
  <Words>1070</Words>
  <Application>Microsoft Macintosh PowerPoint</Application>
  <PresentationFormat>On-screen Show (16:9)</PresentationFormat>
  <Paragraphs>161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Calibri</vt:lpstr>
      <vt:lpstr>Helvetica</vt:lpstr>
      <vt:lpstr>Vitesse</vt:lpstr>
      <vt:lpstr>Vitesse Bold</vt:lpstr>
      <vt:lpstr>Vitesse Medium</vt:lpstr>
      <vt:lpstr>Arial</vt:lpstr>
      <vt:lpstr>Half Page Slash</vt:lpstr>
      <vt:lpstr>Full Page Layout</vt:lpstr>
      <vt:lpstr>Head Shot</vt:lpstr>
      <vt:lpstr>Introduction to Computing for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www.gatech.edu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DUALITY</dc:title>
  <dc:creator>Professional Education</dc:creator>
  <cp:lastModifiedBy>Microsoft Office User</cp:lastModifiedBy>
  <cp:revision>282</cp:revision>
  <dcterms:created xsi:type="dcterms:W3CDTF">2017-01-20T18:55:05Z</dcterms:created>
  <dcterms:modified xsi:type="dcterms:W3CDTF">2017-05-04T23:10:12Z</dcterms:modified>
</cp:coreProperties>
</file>